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68" r:id="rId2"/>
    <p:sldId id="278" r:id="rId3"/>
    <p:sldId id="270" r:id="rId4"/>
    <p:sldId id="272" r:id="rId5"/>
    <p:sldId id="276" r:id="rId6"/>
    <p:sldId id="279" r:id="rId7"/>
    <p:sldId id="281" r:id="rId8"/>
    <p:sldId id="277" r:id="rId9"/>
    <p:sldId id="280" r:id="rId10"/>
    <p:sldId id="285" r:id="rId11"/>
    <p:sldId id="286" r:id="rId12"/>
    <p:sldId id="287" r:id="rId13"/>
    <p:sldId id="289" r:id="rId14"/>
    <p:sldId id="282" r:id="rId15"/>
    <p:sldId id="283" r:id="rId16"/>
    <p:sldId id="290" r:id="rId17"/>
    <p:sldId id="291" r:id="rId18"/>
    <p:sldId id="292" r:id="rId19"/>
    <p:sldId id="313" r:id="rId20"/>
    <p:sldId id="293" r:id="rId21"/>
    <p:sldId id="294" r:id="rId22"/>
    <p:sldId id="295" r:id="rId23"/>
    <p:sldId id="296" r:id="rId24"/>
    <p:sldId id="312" r:id="rId25"/>
    <p:sldId id="298" r:id="rId26"/>
    <p:sldId id="307" r:id="rId27"/>
    <p:sldId id="301" r:id="rId28"/>
    <p:sldId id="309" r:id="rId29"/>
    <p:sldId id="310" r:id="rId30"/>
    <p:sldId id="275" r:id="rId31"/>
    <p:sldId id="302" r:id="rId32"/>
    <p:sldId id="297" r:id="rId33"/>
    <p:sldId id="299" r:id="rId34"/>
    <p:sldId id="31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27"/>
  </p:normalViewPr>
  <p:slideViewPr>
    <p:cSldViewPr snapToGrid="0" snapToObjects="1">
      <p:cViewPr>
        <p:scale>
          <a:sx n="77" d="100"/>
          <a:sy n="77" d="100"/>
        </p:scale>
        <p:origin x="821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8E82-F276-E142-E87C-5EDAC740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DEFCB-76DD-8C96-B6DC-4040B702A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1325"/>
            <a:ext cx="10668000" cy="191386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B0E5A4-57E2-7602-491D-37B816FD3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2F59-3D81-9C0B-CDB4-B5F8B5CE8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E51D-BA97-2BBF-F3DF-C2B38B35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382C-FEDF-9251-E54F-141B8D210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EFDCA-0F37-B65D-EA97-DDFF7EC0B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>
            <a:lvl1pPr>
              <a:defRPr sz="3400"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D614-EDF6-8AD1-02DA-1BBA71DA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753"/>
            <a:ext cx="10668000" cy="180753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8A76A-7D1D-3E85-0AC5-9B02E65F24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060"/>
            <a:ext cx="10668000" cy="170121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67" r:id="rId8"/>
    <p:sldLayoutId id="2147483676" r:id="rId9"/>
    <p:sldLayoutId id="214748367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ct-O3rjXK1A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4iivVqD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4iivVq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297C0B-4763-30D7-E66D-507188FF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Demonstration: K-means Clustering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2310-CD8C-22A8-3B35-C24D5EAE9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Ari Smith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0781E-1943-2597-D18E-0E33F14C56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7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C973-B7F5-2E3A-9B59-B755686F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CD8B-D012-5873-D3AC-CB5ACACA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define “similar”?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41519-9C57-EBF6-EDBA-3E3BF933F75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We use </a:t>
                </a:r>
                <a:r>
                  <a:rPr lang="en-US" i="1" dirty="0"/>
                  <a:t>distance metrics</a:t>
                </a:r>
                <a:r>
                  <a:rPr lang="en-US" dirty="0"/>
                  <a:t> to measure similarity of two observations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an observation with </a:t>
                </a:r>
                <a:r>
                  <a:rPr lang="en-US" i="1" dirty="0"/>
                  <a:t>F</a:t>
                </a:r>
                <a:r>
                  <a:rPr lang="en-US" dirty="0"/>
                  <a:t> features: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𝑖𝐹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distance metric if it satisfies the following criteria</a:t>
                </a:r>
                <a:endParaRPr lang="en-US" i="1" dirty="0"/>
              </a:p>
              <a:p>
                <a:endParaRPr lang="en-US" dirty="0"/>
              </a:p>
              <a:p>
                <a:r>
                  <a:rPr lang="en-US" b="1" dirty="0"/>
                  <a:t>Non-negativity: 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/>
                  <a:t>  </a:t>
                </a:r>
                <a:r>
                  <a:rPr lang="en-US" i="1" dirty="0"/>
                  <a:t>iff</a:t>
                </a:r>
                <a:r>
                  <a:rPr lang="en-US" b="0" i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endParaRPr lang="en-US" i="1" dirty="0"/>
              </a:p>
              <a:p>
                <a:r>
                  <a:rPr lang="en-US" b="1" dirty="0"/>
                  <a:t>Symmetry: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b="1" dirty="0"/>
                  <a:t>Triangle inequality: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41519-9C57-EBF6-EDBA-3E3BF933F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953" t="-3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3BE12-B9D9-F22A-A97E-A308C75C20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315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72C7D-51AF-C8CA-1F58-43B349CE3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C62-764A-F283-BBB1-EFE13968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EA257-9BE9-4A25-C166-F773C894C79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485900" y="1840447"/>
                <a:ext cx="9677400" cy="465784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Euclidean: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Manhattan: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Chebyshev: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EA257-9BE9-4A25-C166-F773C894C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485900" y="1840447"/>
                <a:ext cx="9677400" cy="4657846"/>
              </a:xfrm>
              <a:blipFill>
                <a:blip r:embed="rId2"/>
                <a:stretch>
                  <a:fillRect l="-1953" t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E32B-96C0-6D85-C6CF-302648011B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25784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86292-A1A1-F9A4-CC7B-A5CC51A5A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156C-06AC-7A2C-FDE5-9D728FAC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40F4F-9E66-998B-75C9-094E4F8DCE4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Index set:</a:t>
                </a:r>
                <a:r>
                  <a:rPr lang="en-US" dirty="0"/>
                  <a:t> includes the IDs of all observations in a cluster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={1,3,7,21,44}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Centroid:</a:t>
                </a:r>
                <a:r>
                  <a:rPr lang="en-US" dirty="0"/>
                  <a:t> the “center” or “representative point” of each cluster 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40F4F-9E66-998B-75C9-094E4F8D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079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2ECB4-8112-746E-52A7-5419B54A9D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45995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8F3DC-4D1E-2E59-6774-701CBD5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8B7F-2CC3-555F-E889-7D946585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B995-F078-01F6-DD83-3179BFE008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Intra-cluster distance:</a:t>
            </a:r>
            <a:r>
              <a:rPr lang="en-US" dirty="0"/>
              <a:t> distance between two points in the same cluster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Inter-cluster distance: </a:t>
            </a:r>
            <a:r>
              <a:rPr lang="en-US" dirty="0"/>
              <a:t>distance between points in different clusters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B74B0-704B-EBD7-7132-D79C5BE21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77515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85842-E72E-DD3E-0E0C-104DC041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63C556-CBF5-BB6B-C969-407C5509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9624C-A875-2075-4D61-7956CEF21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6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9F4D-7705-4DF7-D33D-2ECE9BAC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179F-B9D3-B10C-CED3-404C99DC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1D8F-DC84-9753-3C00-2583A0EEEF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Partition observations into </a:t>
            </a:r>
            <a:r>
              <a:rPr lang="en-US" i="1" dirty="0"/>
              <a:t>k</a:t>
            </a:r>
            <a:r>
              <a:rPr lang="en-US" dirty="0"/>
              <a:t> clusters in a way that minimizes the total squared Euclidean distance between each observation and its cluster’s centroid</a:t>
            </a:r>
          </a:p>
          <a:p>
            <a:pPr lvl="1"/>
            <a:r>
              <a:rPr lang="en-US" dirty="0"/>
              <a:t>i.e., minimizes variance of observations within clusters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Hyperparameters</a:t>
            </a:r>
          </a:p>
          <a:p>
            <a:pPr lvl="1"/>
            <a:r>
              <a:rPr lang="en-US" dirty="0"/>
              <a:t>k – number of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1AFA-3A46-94BB-1B19-81DAC9082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6716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9846-843B-27E5-920E-CA1B944D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5819-A188-1E29-6080-00308076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604B9-506B-35E3-E5B8-C927D5F9E23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485900" y="1840448"/>
                <a:ext cx="4610100" cy="3465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Decision variables: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 1 if observation </a:t>
                </a:r>
                <a:r>
                  <a:rPr lang="en-US" i="1" dirty="0" err="1"/>
                  <a:t>i</a:t>
                </a:r>
                <a:r>
                  <a:rPr lang="en-US" dirty="0"/>
                  <a:t> assigned to cluster </a:t>
                </a:r>
                <a:r>
                  <a:rPr lang="en-US" i="1" dirty="0"/>
                  <a:t>j,</a:t>
                </a:r>
                <a:r>
                  <a:rPr lang="en-US" dirty="0"/>
                  <a:t> 0 otherwise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centroid of cluster </a:t>
                </a:r>
                <a:r>
                  <a:rPr lang="en-US" i="1" dirty="0"/>
                  <a:t>j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Data: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observation </a:t>
                </a:r>
                <a:r>
                  <a:rPr lang="en-US" i="1" dirty="0" err="1"/>
                  <a:t>i</a:t>
                </a:r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604B9-506B-35E3-E5B8-C927D5F9E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485900" y="1840448"/>
                <a:ext cx="4610100" cy="3465200"/>
              </a:xfrm>
              <a:blipFill>
                <a:blip r:embed="rId2"/>
                <a:stretch>
                  <a:fillRect l="-4365" t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AE9D5-6D2E-7DE0-5E76-E9D7B75487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9600F9-6327-E338-9541-32AB900FBB04}"/>
                  </a:ext>
                </a:extLst>
              </p:cNvPr>
              <p:cNvSpPr txBox="1"/>
              <p:nvPr/>
            </p:nvSpPr>
            <p:spPr>
              <a:xfrm>
                <a:off x="6464595" y="2030819"/>
                <a:ext cx="5061098" cy="284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minimize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||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subject to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		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r>
                  <a:rPr lang="en-US" sz="2600" dirty="0"/>
                  <a:t>		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		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r>
                  <a:rPr lang="en-US" sz="26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1}</m:t>
                    </m:r>
                  </m:oMath>
                </a14:m>
                <a:r>
                  <a:rPr lang="en-US" sz="2600" dirty="0"/>
                  <a:t>,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600" dirty="0"/>
                  <a:t>,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9600F9-6327-E338-9541-32AB900FB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595" y="2030819"/>
                <a:ext cx="5061098" cy="2843279"/>
              </a:xfrm>
              <a:prstGeom prst="rect">
                <a:avLst/>
              </a:prstGeom>
              <a:blipFill>
                <a:blip r:embed="rId3"/>
                <a:stretch>
                  <a:fillRect l="-2166" b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74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E3C5-FDA0-D341-A331-744029621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DD2A-47CB-4F3E-7D41-50D5CF52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44FC-93CB-92B0-3D57-F10FF669A0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Optimization problem is </a:t>
            </a:r>
            <a:r>
              <a:rPr lang="en-US" i="1" dirty="0"/>
              <a:t>NP-Hard</a:t>
            </a:r>
            <a:r>
              <a:rPr lang="en-US" dirty="0"/>
              <a:t>, time to solve grows exponentially as dataset size increases (not practical for big data)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a </a:t>
            </a:r>
            <a:r>
              <a:rPr lang="en-US" i="1" dirty="0"/>
              <a:t>heuristic</a:t>
            </a:r>
            <a:r>
              <a:rPr lang="en-US" dirty="0"/>
              <a:t> approach is most often used: Lloyd’s Algorithm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Understanding how algorithm works has practical implications for using k-means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642AE-A4D9-5523-BC69-A3BCC6D4F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44853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C9C3D-BAAC-0526-B7E1-53EB647C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F50D-342D-A8DA-0BC4-BC1F0B5B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2A0F-B7E0-17F6-896B-ED8842472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9677400" cy="465784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Randomly initialize k centroids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observation to its closest centroid using the distance metric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Recompute the cluster centroids as mean of assigned observations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centroids do not change, stop. Otherwise, return to step 2.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Finds local optimum, but not always global optimum each time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1C0CC-4D55-6621-83D4-C34713D53D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6727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0B99-A15B-BD9B-5F43-87CA2E5EC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1BA8-8507-A64C-B885-82ECA6BC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 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633D0-04A8-CEED-60F6-4C3458B584A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485900" y="1840447"/>
                <a:ext cx="9677400" cy="48587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random_sample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dirty="0"/>
                  <a:t>)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True: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r>
                  <a:rPr lang="en-US" dirty="0"/>
                  <a:t> 	   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b="1" dirty="0"/>
                  <a:t>return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∈1…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633D0-04A8-CEED-60F6-4C3458B58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485900" y="1840447"/>
                <a:ext cx="9677400" cy="4858736"/>
              </a:xfrm>
              <a:blipFill>
                <a:blip r:embed="rId2"/>
                <a:stretch>
                  <a:fillRect l="-2079" t="-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9FFC9-F3DC-4276-7AF2-0EF197D83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C28FC-7536-D594-45E5-8B989217DFBD}"/>
              </a:ext>
            </a:extLst>
          </p:cNvPr>
          <p:cNvSpPr txBox="1"/>
          <p:nvPr/>
        </p:nvSpPr>
        <p:spPr>
          <a:xfrm>
            <a:off x="5640404" y="2979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5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2302-7329-9FA9-4BBD-AD80CB7C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F7D7-387F-2800-B788-28BEFDDB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09C9-C446-2F3F-42FD-C5156160B6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context of a course on Artificial Intelligence methods, portion of the semester devoted to machine learning</a:t>
            </a:r>
          </a:p>
          <a:p>
            <a:endParaRPr lang="en-US" dirty="0"/>
          </a:p>
          <a:p>
            <a:r>
              <a:rPr lang="en-US" dirty="0"/>
              <a:t>Students have seen supervised learning methods but not unsupervised learning</a:t>
            </a:r>
          </a:p>
          <a:p>
            <a:endParaRPr lang="en-US" dirty="0"/>
          </a:p>
          <a:p>
            <a:r>
              <a:rPr lang="en-US" dirty="0"/>
              <a:t>Students understand key ML terms such as </a:t>
            </a:r>
            <a:r>
              <a:rPr lang="en-US" i="1" dirty="0"/>
              <a:t>target, feature, observation</a:t>
            </a:r>
            <a:r>
              <a:rPr lang="en-US" dirty="0"/>
              <a:t>, </a:t>
            </a:r>
            <a:r>
              <a:rPr lang="en-US" i="1" dirty="0"/>
              <a:t>hyperparameter</a:t>
            </a:r>
          </a:p>
          <a:p>
            <a:endParaRPr lang="en-US" i="1" dirty="0"/>
          </a:p>
          <a:p>
            <a:r>
              <a:rPr lang="en-US" dirty="0"/>
              <a:t>Familiarity with </a:t>
            </a:r>
            <a:r>
              <a:rPr lang="en-US" dirty="0" err="1"/>
              <a:t>Jupyter</a:t>
            </a:r>
            <a:r>
              <a:rPr lang="en-US" dirty="0"/>
              <a:t> notebook, pandas, and </a:t>
            </a:r>
            <a:r>
              <a:rPr lang="en-US" dirty="0" err="1"/>
              <a:t>sklearn</a:t>
            </a:r>
            <a:r>
              <a:rPr lang="en-US" dirty="0"/>
              <a:t> basics</a:t>
            </a:r>
          </a:p>
          <a:p>
            <a:endParaRPr lang="en-US" i="1" dirty="0"/>
          </a:p>
          <a:p>
            <a:r>
              <a:rPr lang="en-US" dirty="0"/>
              <a:t>Lecture adapted from </a:t>
            </a:r>
            <a:r>
              <a:rPr lang="en-US" i="1" dirty="0"/>
              <a:t>Machine Learning in Action</a:t>
            </a:r>
            <a:r>
              <a:rPr lang="en-US" dirty="0"/>
              <a:t> by Prof. Justin Boutilier, itself partially adapted from </a:t>
            </a:r>
            <a:r>
              <a:rPr lang="en-US" i="1" dirty="0"/>
              <a:t>The Analytics Edge</a:t>
            </a:r>
            <a:r>
              <a:rPr lang="en-US" dirty="0"/>
              <a:t> by Dimitris Bertsimas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CB3A1-4D83-21B6-587F-92BBB6C503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40484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14AA-51FB-29DD-B0DF-3832FC1A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A4D4-5FE0-07F2-8D74-D7C1BD1C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 Example</a:t>
            </a:r>
          </a:p>
        </p:txBody>
      </p:sp>
      <p:pic>
        <p:nvPicPr>
          <p:cNvPr id="5" name="Online Media 4" title="k-means clustering Lloyd's method">
            <a:hlinkClick r:id="" action="ppaction://media"/>
            <a:extLst>
              <a:ext uri="{FF2B5EF4-FFF2-40B4-BE49-F238E27FC236}">
                <a16:creationId xmlns:a16="http://schemas.microsoft.com/office/drawing/2014/main" id="{68A197AA-B1C3-74E4-4C3F-8C03ED11364D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19450" y="1839913"/>
            <a:ext cx="6210300" cy="46577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8C705-05BE-ACC2-C289-FE4B9FA8B9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7156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4667B-4720-8C42-FB00-6FCD0DA6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A7EB-FEF1-257C-2A5A-A017D75D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D0FB-F6BF-F910-51E8-E18E40652F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9677400" cy="4657846"/>
          </a:xfrm>
        </p:spPr>
        <p:txBody>
          <a:bodyPr>
            <a:normAutofit/>
          </a:bodyPr>
          <a:lstStyle/>
          <a:p>
            <a:r>
              <a:rPr lang="en-US" dirty="0"/>
              <a:t>In practice, terminates much faster than optimal formulation</a:t>
            </a:r>
          </a:p>
          <a:p>
            <a:endParaRPr lang="en-US" dirty="0"/>
          </a:p>
          <a:p>
            <a:r>
              <a:rPr lang="en-US" dirty="0"/>
              <a:t>However, clusters are </a:t>
            </a:r>
            <a:r>
              <a:rPr lang="en-US" i="1" dirty="0"/>
              <a:t>local optima</a:t>
            </a:r>
            <a:r>
              <a:rPr lang="en-US" dirty="0"/>
              <a:t>, not </a:t>
            </a:r>
            <a:r>
              <a:rPr lang="en-US" i="1" dirty="0"/>
              <a:t>global optima</a:t>
            </a:r>
          </a:p>
          <a:p>
            <a:endParaRPr lang="en-US" i="1" dirty="0"/>
          </a:p>
          <a:p>
            <a:r>
              <a:rPr lang="en-US" dirty="0"/>
              <a:t>Clusters found depend on randomly chosen starting centroids</a:t>
            </a:r>
          </a:p>
          <a:p>
            <a:endParaRPr lang="en-US" dirty="0"/>
          </a:p>
          <a:p>
            <a:r>
              <a:rPr lang="en-US" b="1" dirty="0"/>
              <a:t>Repeat algorithm with multiple random starts </a:t>
            </a:r>
            <a:r>
              <a:rPr lang="en-US" dirty="0"/>
              <a:t>and keep best performing clusters, to maximize chance of finding global optima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90CD8-4E08-6BFC-8B9E-A934528E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98778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E6FE9-8A78-A59C-8A85-9CC07EF6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A40E-082C-9597-490E-7AD91E7A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k-means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FB7D2-A29A-EAA0-45B1-100C640FE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9677400" cy="4657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</a:p>
          <a:p>
            <a:r>
              <a:rPr lang="en-US" dirty="0"/>
              <a:t>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repetitions with random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 should be normalized/on a similar scale so some features don’t have outsized impact of distance metric compared to 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package </a:t>
            </a:r>
            <a:r>
              <a:rPr lang="en-US" dirty="0" err="1"/>
              <a:t>sklearn.cluster.Kmeans</a:t>
            </a:r>
            <a:r>
              <a:rPr lang="en-US" dirty="0"/>
              <a:t> easy to use (only supports Euclidean)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912BF-903C-E102-38A8-A40EB6338B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11601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97392-EB58-9E79-2DBF-F66EEFF55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E154-F7E6-6B2D-FF2F-6AEFF55A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select </a:t>
            </a:r>
            <a:r>
              <a:rPr lang="en-US" i="1" dirty="0"/>
              <a:t>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26F7-F885-F51F-F541-508041275F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4904267" cy="4657846"/>
          </a:xfrm>
        </p:spPr>
        <p:txBody>
          <a:bodyPr>
            <a:normAutofit/>
          </a:bodyPr>
          <a:lstStyle/>
          <a:p>
            <a:r>
              <a:rPr lang="en-US" dirty="0"/>
              <a:t>Elbow plot method</a:t>
            </a:r>
          </a:p>
          <a:p>
            <a:endParaRPr lang="en-US" dirty="0"/>
          </a:p>
          <a:p>
            <a:r>
              <a:rPr lang="en-US" dirty="0"/>
              <a:t>Plot total squared intra-cluster distances for many values of </a:t>
            </a:r>
            <a:r>
              <a:rPr lang="en-US" i="1" dirty="0"/>
              <a:t>k</a:t>
            </a:r>
          </a:p>
          <a:p>
            <a:endParaRPr lang="en-US" i="1" dirty="0"/>
          </a:p>
          <a:p>
            <a:r>
              <a:rPr lang="en-US" dirty="0"/>
              <a:t>Find “elbow” where decreases in total distance become marginal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91732-ED06-3653-1D67-FF41C7BBBC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C5A8889-59BF-C94F-08B9-F7C96256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70" y="2445498"/>
            <a:ext cx="4164743" cy="4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7B63CB-8CFA-0BE6-3221-54400B88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690" y="42535"/>
            <a:ext cx="3788924" cy="24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34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69EC3-DE3A-9EC6-F96D-CD0A235CC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ilhouette analysis for KMeans clustering on sample data with n_clusters = 5, The silhouette plot for the various clusters., The visualization of the clustered data.">
            <a:extLst>
              <a:ext uri="{FF2B5EF4-FFF2-40B4-BE49-F238E27FC236}">
                <a16:creationId xmlns:a16="http://schemas.microsoft.com/office/drawing/2014/main" id="{6D6C6D0A-3C83-8181-FE11-088F96FE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24" y="3891515"/>
            <a:ext cx="7163740" cy="27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lhouette analysis for KMeans clustering on sample data with n_clusters = 4, The silhouette plot for the various clusters., The visualization of the clustered data.">
            <a:extLst>
              <a:ext uri="{FF2B5EF4-FFF2-40B4-BE49-F238E27FC236}">
                <a16:creationId xmlns:a16="http://schemas.microsoft.com/office/drawing/2014/main" id="{E39AFFDE-FF76-66DD-43F5-4B24DAF6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24" y="1105304"/>
            <a:ext cx="7163744" cy="27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A225A-8AF1-4654-DF66-6DE05A65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445C-5F97-764C-DE8C-F6B1CAC718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4904267" cy="4657846"/>
          </a:xfrm>
        </p:spPr>
        <p:txBody>
          <a:bodyPr>
            <a:normAutofit/>
          </a:bodyPr>
          <a:lstStyle/>
          <a:p>
            <a:r>
              <a:rPr lang="en-US" dirty="0"/>
              <a:t>Scores observations by how close they are to other members of cluster against closeness to next nearest cluster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Clusters with low mean scores either:</a:t>
            </a:r>
          </a:p>
          <a:p>
            <a:r>
              <a:rPr lang="en-US" dirty="0"/>
              <a:t>can be broken into more clusters (k too low)</a:t>
            </a:r>
          </a:p>
          <a:p>
            <a:r>
              <a:rPr lang="en-US" dirty="0"/>
              <a:t>are not meaningfully distinct from another cluster (k too high)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30E10-7EAE-55C5-C0D8-4BD0C8BEAC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9268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53C87-F6C3-4BE6-0859-AE2528B3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62CD78-658D-B91D-A98A-22E2BE14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</a:t>
            </a:r>
            <a:r>
              <a:rPr lang="en-US" dirty="0" err="1"/>
              <a:t>DailyKos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BDD71-EA67-206B-8118-CBF93935C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0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7829-4FE3-8512-3A73-BAF590FA0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DAFE-C561-5987-5F4F-2C1DB65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9A76-B066-4312-676F-2E6A0AA7DD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blog, forum, and news site devoted to the Democratic Party and liberal politics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Obtained 3430 articles with 1545 features from Fall 2004 </a:t>
            </a:r>
          </a:p>
          <a:p>
            <a:pPr marL="1028700" lvl="1" indent="-342900"/>
            <a:r>
              <a:rPr lang="en-US" dirty="0"/>
              <a:t>Each feature is a variable corresponding to the number of times a word appears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What were the hot topics on </a:t>
            </a:r>
            <a:r>
              <a:rPr lang="en-US" i="1" dirty="0" err="1"/>
              <a:t>DailyKos</a:t>
            </a:r>
            <a:r>
              <a:rPr lang="en-US" i="1" dirty="0"/>
              <a:t> at the time?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</a:rPr>
              <a:t> Files can be found at </a:t>
            </a:r>
            <a:r>
              <a:rPr lang="en-US" i="0" u="none" strike="noStrike" dirty="0">
                <a:solidFill>
                  <a:srgbClr val="2A5BD7"/>
                </a:solidFill>
                <a:effectLst/>
                <a:latin typeface="Red Hat Text" panose="02010303040201060303"/>
                <a:hlinkClick r:id="rId2"/>
              </a:rPr>
              <a:t>bit.ly/4iivVqD</a:t>
            </a:r>
            <a:endParaRPr lang="en-US" dirty="0">
              <a:latin typeface="Red Hat Text" panose="02010303040201060303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514C1-086A-DEBE-577E-29A34BD9B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67534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BB03E-9C92-5E82-FAB2-B683FEA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15D0-5E5C-4E3B-3321-5F7F3298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Elbow Plot 		and Silhouette Plots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7C02F-AD96-1E6A-76B9-8C61F17DA7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594936-0E33-A216-92E1-8355C8803EC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" y="1841178"/>
            <a:ext cx="3402273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2F7DA3-A1D4-8132-9E4D-D6B385FF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30" y="1841355"/>
            <a:ext cx="4371287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7FEBE8-C3AA-87C1-23F3-ACEC1F76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629" y="1134680"/>
            <a:ext cx="6729054" cy="28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54E941C-1044-C838-ACF6-FD61D3BB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629" y="3944856"/>
            <a:ext cx="6729054" cy="28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1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B9810-25E4-6262-3DF7-6D5C1C28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0515-168B-A8EA-C881-84DDEF9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E3A5-5A8C-33D9-3C04-DF749143CF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6445988" cy="4657846"/>
          </a:xfrm>
        </p:spPr>
        <p:txBody>
          <a:bodyPr>
            <a:normAutofit/>
          </a:bodyPr>
          <a:lstStyle/>
          <a:p>
            <a:r>
              <a:rPr lang="en-US" dirty="0"/>
              <a:t>Too many features to look at entire centroids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Examine 10 largest features of each centroid</a:t>
            </a:r>
          </a:p>
          <a:p>
            <a:pPr lvl="1"/>
            <a:r>
              <a:rPr lang="en-US" dirty="0"/>
              <a:t>Most popular words in articles within cluster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6B0BB-14C0-D316-2697-97C1A5512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806DE-69F7-AF71-B356-867004EEBD2A}"/>
              </a:ext>
            </a:extLst>
          </p:cNvPr>
          <p:cNvSpPr/>
          <p:nvPr/>
        </p:nvSpPr>
        <p:spPr>
          <a:xfrm>
            <a:off x="7931887" y="1970686"/>
            <a:ext cx="169057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FD16C-09DC-176D-4788-5C909B34DE65}"/>
              </a:ext>
            </a:extLst>
          </p:cNvPr>
          <p:cNvSpPr/>
          <p:nvPr/>
        </p:nvSpPr>
        <p:spPr>
          <a:xfrm>
            <a:off x="7931888" y="3580469"/>
            <a:ext cx="169057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35E15-09C9-4350-C258-95D8378635C8}"/>
              </a:ext>
            </a:extLst>
          </p:cNvPr>
          <p:cNvSpPr/>
          <p:nvPr/>
        </p:nvSpPr>
        <p:spPr>
          <a:xfrm>
            <a:off x="7931888" y="5190323"/>
            <a:ext cx="1690577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B6E11F-7A38-F2D0-D6C5-2ECE7C82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23" y="3656669"/>
            <a:ext cx="2855281" cy="281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15C65C-6481-5140-1999-4DFC763D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55" y="3656669"/>
            <a:ext cx="3012986" cy="2901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E470FC-68BC-0DC6-AB3A-5270B60A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21" y="3580469"/>
            <a:ext cx="3568962" cy="29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7A1A-6791-D237-C080-96307291C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53E8-5D18-6567-8EFC-EBA8FAD5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D0974-DC99-C797-75C4-55B913214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9677400" cy="4657846"/>
          </a:xfrm>
        </p:spPr>
        <p:txBody>
          <a:bodyPr>
            <a:normAutofit/>
          </a:bodyPr>
          <a:lstStyle/>
          <a:p>
            <a:r>
              <a:rPr lang="en-US" dirty="0"/>
              <a:t>Hierarchical/Agglomerative Clustering</a:t>
            </a:r>
          </a:p>
          <a:p>
            <a:endParaRPr lang="en-US" dirty="0"/>
          </a:p>
          <a:p>
            <a:r>
              <a:rPr lang="en-US" dirty="0"/>
              <a:t>Linkage Criteria</a:t>
            </a:r>
          </a:p>
          <a:p>
            <a:endParaRPr lang="en-US" dirty="0"/>
          </a:p>
          <a:p>
            <a:r>
              <a:rPr lang="en-US" dirty="0"/>
              <a:t>Interpreting Dendrograms</a:t>
            </a:r>
          </a:p>
          <a:p>
            <a:endParaRPr lang="en-US" dirty="0"/>
          </a:p>
          <a:p>
            <a:r>
              <a:rPr lang="en-US" dirty="0"/>
              <a:t>Application to </a:t>
            </a:r>
            <a:r>
              <a:rPr lang="en-US" dirty="0" err="1"/>
              <a:t>DailyKos</a:t>
            </a:r>
            <a:r>
              <a:rPr lang="en-US" dirty="0"/>
              <a:t> Dataset, comparison with k-means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6E3A9-5716-0709-688A-D2E348940C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664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1CC9-5C31-C31A-035E-96DFFF88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8BCA5-6A31-AFA4-CD79-89E9C601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  <a:p>
            <a:endParaRPr lang="en-US" dirty="0"/>
          </a:p>
          <a:p>
            <a:r>
              <a:rPr lang="en-US" dirty="0"/>
              <a:t>The basics of clustering</a:t>
            </a:r>
          </a:p>
          <a:p>
            <a:endParaRPr lang="en-US" dirty="0"/>
          </a:p>
          <a:p>
            <a:r>
              <a:rPr lang="en-US" dirty="0"/>
              <a:t>K-means clustering</a:t>
            </a:r>
          </a:p>
          <a:p>
            <a:pPr lvl="1"/>
            <a:r>
              <a:rPr lang="en-US" dirty="0"/>
              <a:t>Optimal approach</a:t>
            </a:r>
          </a:p>
          <a:p>
            <a:pPr lvl="1"/>
            <a:r>
              <a:rPr lang="en-US" dirty="0"/>
              <a:t>Heuristic approach: Lloyd’s algorithm</a:t>
            </a:r>
          </a:p>
          <a:p>
            <a:pPr lvl="1"/>
            <a:endParaRPr lang="en-US" dirty="0"/>
          </a:p>
          <a:p>
            <a:r>
              <a:rPr lang="en-US" dirty="0"/>
              <a:t>How to use in practice			Lab Files: </a:t>
            </a:r>
            <a:r>
              <a:rPr lang="en-US" i="0" u="none" strike="noStrike" dirty="0">
                <a:solidFill>
                  <a:srgbClr val="2A5BD7"/>
                </a:solidFill>
                <a:effectLst/>
                <a:latin typeface="Red Hat Text" panose="02010303040201060303"/>
                <a:hlinkClick r:id="rId2"/>
              </a:rPr>
              <a:t>bit.ly/4iivVqD</a:t>
            </a:r>
            <a:endParaRPr lang="en-US" dirty="0">
              <a:latin typeface="Red Hat Text" panose="02010303040201060303"/>
            </a:endParaRPr>
          </a:p>
          <a:p>
            <a:pPr lvl="1"/>
            <a:r>
              <a:rPr lang="en-US" dirty="0"/>
              <a:t>Example: Clustering news articles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5DC9C-2598-0D3C-5913-247F6A37C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034002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392E-9272-0DA1-8DE7-52E02FE4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0034-15B5-A756-824C-4ACBA9E9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EB8A1-7A1A-2C33-F0E2-555362F0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46914-3B72-D26A-4749-E15850071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9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17AD-C3CB-193D-B6D9-7F9636F9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9A15-9552-7642-49AE-59B98818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Optimal Formulation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0B019-422B-6B3C-DAF3-596100FC93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E942D9C-EE03-57AD-C37D-A723E95052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5900" y="1840448"/>
                <a:ext cx="4610100" cy="3465200"/>
              </a:xfrm>
              <a:prstGeom prst="rect">
                <a:avLst/>
              </a:prstGeom>
            </p:spPr>
            <p:txBody>
              <a:bodyPr vert="horz" lIns="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 sz="2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Red Hat Text" panose="02010303040201060303" pitchFamily="2" charset="0"/>
                    <a:ea typeface="Red Hat Text" panose="02010303040201060303" pitchFamily="2" charset="0"/>
                    <a:cs typeface="Red Hat Text" panose="02010303040201060303" pitchFamily="2" charset="0"/>
                  </a:defRPr>
                </a:lvl1pPr>
                <a:lvl2pPr marL="6350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100" b="0" i="0" kern="1200">
                    <a:solidFill>
                      <a:schemeClr val="tx1"/>
                    </a:solidFill>
                    <a:latin typeface="Red Hat Text" panose="02010303040201060303" pitchFamily="2" charset="0"/>
                    <a:ea typeface="Red Hat Text" panose="02010303040201060303" pitchFamily="2" charset="0"/>
                    <a:cs typeface="Red Hat Text" panose="02010303040201060303" pitchFamily="2" charset="0"/>
                  </a:defRPr>
                </a:lvl2pPr>
                <a:lvl3pPr marL="10922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100" b="0" i="0" kern="1200">
                    <a:solidFill>
                      <a:schemeClr val="tx1"/>
                    </a:solidFill>
                    <a:latin typeface="Red Hat Text" panose="02010303040201060303" pitchFamily="2" charset="0"/>
                    <a:ea typeface="Red Hat Text" panose="02010303040201060303" pitchFamily="2" charset="0"/>
                    <a:cs typeface="Red Hat Text" panose="02010303040201060303" pitchFamily="2" charset="0"/>
                  </a:defRPr>
                </a:lvl3pPr>
                <a:lvl4pPr marL="1543050" indent="-1714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100" b="0" i="0" kern="1200">
                    <a:solidFill>
                      <a:schemeClr val="tx1"/>
                    </a:solidFill>
                    <a:latin typeface="Red Hat Text" panose="02010303040201060303" pitchFamily="2" charset="0"/>
                    <a:ea typeface="Red Hat Text" panose="02010303040201060303" pitchFamily="2" charset="0"/>
                    <a:cs typeface="Red Hat Text" panose="02010303040201060303" pitchFamily="2" charset="0"/>
                  </a:defRPr>
                </a:lvl4pPr>
                <a:lvl5pPr marL="2001838" indent="-1730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100" b="0" i="0" kern="1200">
                    <a:solidFill>
                      <a:schemeClr val="tx1"/>
                    </a:solidFill>
                    <a:latin typeface="Red Hat Text" panose="02010303040201060303" pitchFamily="2" charset="0"/>
                    <a:ea typeface="Red Hat Text" panose="02010303040201060303" pitchFamily="2" charset="0"/>
                    <a:cs typeface="Red Hat Text" panose="02010303040201060303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Decision variables: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 1 if observation </a:t>
                </a:r>
                <a:r>
                  <a:rPr lang="en-US" i="1" dirty="0" err="1"/>
                  <a:t>i</a:t>
                </a:r>
                <a:r>
                  <a:rPr lang="en-US" dirty="0"/>
                  <a:t> assigned to cluster </a:t>
                </a:r>
                <a:r>
                  <a:rPr lang="en-US" i="1" dirty="0"/>
                  <a:t>j,</a:t>
                </a:r>
                <a:r>
                  <a:rPr lang="en-US" dirty="0"/>
                  <a:t> 0 otherwise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centroid of cluster </a:t>
                </a:r>
                <a:r>
                  <a:rPr lang="en-US" i="1" dirty="0"/>
                  <a:t>j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Data: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observation </a:t>
                </a:r>
                <a:r>
                  <a:rPr lang="en-US" i="1" dirty="0" err="1"/>
                  <a:t>i</a:t>
                </a:r>
                <a:endParaRPr lang="en-US" b="1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E942D9C-EE03-57AD-C37D-A723E9505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1840448"/>
                <a:ext cx="4610100" cy="3465200"/>
              </a:xfrm>
              <a:prstGeom prst="rect">
                <a:avLst/>
              </a:prstGeom>
              <a:blipFill>
                <a:blip r:embed="rId2"/>
                <a:stretch>
                  <a:fillRect l="-4365" t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25DFCB-ED6C-89D2-D68C-903B1B9FA520}"/>
                  </a:ext>
                </a:extLst>
              </p:cNvPr>
              <p:cNvSpPr txBox="1"/>
              <p:nvPr/>
            </p:nvSpPr>
            <p:spPr>
              <a:xfrm>
                <a:off x="6464595" y="2030819"/>
                <a:ext cx="5061098" cy="284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minimize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subject to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		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r>
                  <a:rPr lang="en-US" sz="2600" dirty="0"/>
                  <a:t>		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		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r>
                  <a:rPr lang="en-US" sz="26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1}</m:t>
                    </m:r>
                  </m:oMath>
                </a14:m>
                <a:r>
                  <a:rPr lang="en-US" sz="2600" dirty="0"/>
                  <a:t>,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600" dirty="0"/>
                  <a:t>,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25DFCB-ED6C-89D2-D68C-903B1B9FA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595" y="2030819"/>
                <a:ext cx="5061098" cy="2843279"/>
              </a:xfrm>
              <a:prstGeom prst="rect">
                <a:avLst/>
              </a:prstGeom>
              <a:blipFill>
                <a:blip r:embed="rId3"/>
                <a:stretch>
                  <a:fillRect l="-2166" b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439D-1B74-7129-984F-F50819F77374}"/>
              </a:ext>
            </a:extLst>
          </p:cNvPr>
          <p:cNvSpPr/>
          <p:nvPr/>
        </p:nvSpPr>
        <p:spPr>
          <a:xfrm>
            <a:off x="7915835" y="2931459"/>
            <a:ext cx="2790265" cy="497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91B67-9BDD-9DA1-F631-52926902480C}"/>
              </a:ext>
            </a:extLst>
          </p:cNvPr>
          <p:cNvSpPr/>
          <p:nvPr/>
        </p:nvSpPr>
        <p:spPr>
          <a:xfrm>
            <a:off x="7915835" y="3460375"/>
            <a:ext cx="2790265" cy="3924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F6350-5DE0-659A-416B-AB91D34785D4}"/>
              </a:ext>
            </a:extLst>
          </p:cNvPr>
          <p:cNvSpPr txBox="1"/>
          <p:nvPr/>
        </p:nvSpPr>
        <p:spPr>
          <a:xfrm>
            <a:off x="4733365" y="4874098"/>
            <a:ext cx="69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Total distance between observations and assigned centroids is minimized </a:t>
            </a:r>
          </a:p>
          <a:p>
            <a:r>
              <a:rPr lang="en-US" dirty="0">
                <a:solidFill>
                  <a:srgbClr val="FF0000"/>
                </a:solidFill>
              </a:rPr>
              <a:t>All observations are assigned to exactly one cluster</a:t>
            </a:r>
          </a:p>
          <a:p>
            <a:r>
              <a:rPr lang="en-US" dirty="0">
                <a:solidFill>
                  <a:srgbClr val="00B050"/>
                </a:solidFill>
              </a:rPr>
              <a:t>Each cluster is non-empty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Variables are properly defined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DA7BF6-0549-EE49-63B7-B1CB3190D41A}"/>
              </a:ext>
            </a:extLst>
          </p:cNvPr>
          <p:cNvSpPr/>
          <p:nvPr/>
        </p:nvSpPr>
        <p:spPr>
          <a:xfrm>
            <a:off x="6464595" y="2030819"/>
            <a:ext cx="4610100" cy="61376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22FB9-4CBD-85D1-DA54-98F789F25A19}"/>
              </a:ext>
            </a:extLst>
          </p:cNvPr>
          <p:cNvSpPr/>
          <p:nvPr/>
        </p:nvSpPr>
        <p:spPr>
          <a:xfrm>
            <a:off x="8265459" y="3884238"/>
            <a:ext cx="2617694" cy="84016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0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D62E-EAF9-D455-2BB0-B75C780B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B9BF-C59F-9594-83CA-5A3361F8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Informal proof that Lloyd’s </a:t>
            </a:r>
            <a:r>
              <a:rPr lang="en-US" dirty="0" err="1"/>
              <a:t>alg</a:t>
            </a:r>
            <a:r>
              <a:rPr lang="en-US" dirty="0"/>
              <a:t> finds local optimum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5A66-D5AC-DFC0-3EF4-0EA364B719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5900" y="1840447"/>
            <a:ext cx="9677400" cy="46578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Sum of squared distances (aka loss function) is a function of index sets and centroid coordinates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any fixed centroid coordinates, assigning observations to nearest centroids minimizes total distances</a:t>
            </a:r>
          </a:p>
          <a:p>
            <a:endParaRPr lang="en-US" dirty="0"/>
          </a:p>
          <a:p>
            <a:r>
              <a:rPr lang="en-US" dirty="0"/>
              <a:t>For any fixed cluster index sets, setting centroids as mean feature values minimize total distances (for Euclidean metric)</a:t>
            </a:r>
          </a:p>
          <a:p>
            <a:endParaRPr lang="en-US" dirty="0"/>
          </a:p>
          <a:p>
            <a:r>
              <a:rPr lang="en-US" dirty="0"/>
              <a:t>Thus, loss function cannot increase at any iteration</a:t>
            </a:r>
          </a:p>
          <a:p>
            <a:endParaRPr lang="en-US" dirty="0"/>
          </a:p>
          <a:p>
            <a:r>
              <a:rPr lang="en-US" dirty="0"/>
              <a:t>If index sets and centroids do not change in an iteration, partial derivative of loss function </a:t>
            </a:r>
            <a:r>
              <a:rPr lang="en-US" dirty="0" err="1"/>
              <a:t>w.r.t.</a:t>
            </a:r>
            <a:r>
              <a:rPr lang="en-US" dirty="0"/>
              <a:t> all input variables = 0, so a local extrema is found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24032-54DA-A768-035F-A36373E2B7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19879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B8637-7568-888B-0A47-EBD2FBBA1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D88-F6DE-ED40-B97D-593E712C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Informal proof that Lloyd’s </a:t>
            </a:r>
            <a:r>
              <a:rPr lang="en-US" dirty="0" err="1"/>
              <a:t>alg</a:t>
            </a:r>
            <a:r>
              <a:rPr lang="en-US" dirty="0"/>
              <a:t> terminates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C1F42-8194-7DA0-EB33-A4F351F65AF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485900" y="1840447"/>
                <a:ext cx="9677400" cy="46578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Index sets must change at every iteration, and cannot repeat (or else loss function would increase by returning to previous iteration)</a:t>
                </a:r>
              </a:p>
              <a:p>
                <a:endParaRPr lang="en-US" dirty="0"/>
              </a:p>
              <a:p>
                <a:r>
                  <a:rPr lang="en-US" dirty="0"/>
                  <a:t>There is a finite number of index set combinations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Therefore, Lloyd’s algorithm must terminate in a finite number of 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(in practice usually significantly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and does not usually increase rapidly with </a:t>
                </a:r>
                <a:r>
                  <a:rPr lang="en-US" i="1" dirty="0"/>
                  <a:t>n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Each iteration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𝑘𝑛𝐹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full algorithm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𝑘𝑛𝐹𝑖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C1F42-8194-7DA0-EB33-A4F351F6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485900" y="1840447"/>
                <a:ext cx="9677400" cy="4657846"/>
              </a:xfrm>
              <a:blipFill>
                <a:blip r:embed="rId2"/>
                <a:stretch>
                  <a:fillRect l="-1764" t="-1963" r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34643-9818-410B-BBDD-715BA1A2F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3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73270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69C2FB-56A0-6975-E7B4-2E7A9560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Motivations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BFC73-C3E0-D9F1-4122-2FFB6C6F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7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4822B-5448-0C98-B2A9-3E27FF5B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D225-3EED-187F-71E0-06B4D2F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CECA-CC4D-AA17-0BA6-9311A7AC1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  <a:r>
              <a:rPr lang="en-US" dirty="0"/>
              <a:t>: predict/explain a </a:t>
            </a:r>
            <a:r>
              <a:rPr lang="en-US" i="1" dirty="0"/>
              <a:t>target</a:t>
            </a:r>
            <a:r>
              <a:rPr lang="en-US" dirty="0"/>
              <a:t> variable given </a:t>
            </a:r>
            <a:r>
              <a:rPr lang="en-US" i="1" dirty="0"/>
              <a:t>feature</a:t>
            </a:r>
            <a:r>
              <a:rPr lang="en-US" dirty="0"/>
              <a:t> variables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Unsupervised learning</a:t>
            </a:r>
            <a:r>
              <a:rPr lang="en-US" dirty="0"/>
              <a:t>: learn patterns in observations with no target, only </a:t>
            </a:r>
            <a:r>
              <a:rPr lang="en-US" i="1" dirty="0"/>
              <a:t>feature</a:t>
            </a:r>
            <a:r>
              <a:rPr lang="en-US" dirty="0"/>
              <a:t> variables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BEBDE-E1CD-CBB6-F487-38AAE29103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0162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8A66-F820-8349-F9D9-FA3892677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442-0361-D1CB-E69B-C544892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Application: segmentation/taste-communities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E0B3-0673-DDB8-A18A-E18543394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how a customer base can be segmented into different groups can help in understanding how to best serve all clients</a:t>
            </a:r>
          </a:p>
          <a:p>
            <a:endParaRPr lang="en-US" dirty="0"/>
          </a:p>
          <a:p>
            <a:r>
              <a:rPr lang="en-US" dirty="0"/>
              <a:t>In online platforms, users can often informally develop their own communities based on the content they interact with</a:t>
            </a:r>
          </a:p>
          <a:p>
            <a:pPr lvl="1"/>
            <a:r>
              <a:rPr lang="en-US" dirty="0"/>
              <a:t>Ex. </a:t>
            </a:r>
            <a:r>
              <a:rPr lang="en-US" dirty="0" err="1"/>
              <a:t>BookTok</a:t>
            </a:r>
            <a:r>
              <a:rPr lang="en-US" dirty="0"/>
              <a:t>, </a:t>
            </a:r>
            <a:r>
              <a:rPr lang="en-US" dirty="0" err="1"/>
              <a:t>PetTok</a:t>
            </a:r>
            <a:r>
              <a:rPr lang="en-US" dirty="0"/>
              <a:t>, </a:t>
            </a:r>
            <a:r>
              <a:rPr lang="en-US" dirty="0" err="1"/>
              <a:t>PerfumeTok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Being able to recognize communities, and identify users as members of certain communities can be useful for recommending content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B6BBB-6A80-CD98-B21F-2C4AED1227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67155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3A1B-7305-8460-993E-697A98B8F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6F51-D612-49C2-0AEA-EFB0B835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application: taste-communities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E3204-B1E4-518B-BE0A-7A3562C79D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2018, Netflix grouped users into ~1300 “taste-communities” to recommend content</a:t>
            </a:r>
          </a:p>
          <a:p>
            <a:pPr lvl="1"/>
            <a:r>
              <a:rPr lang="en-US" dirty="0"/>
              <a:t>Prior to 2016, recommendations were given uniformly by country of user </a:t>
            </a:r>
          </a:p>
          <a:p>
            <a:endParaRPr lang="en-US" dirty="0"/>
          </a:p>
          <a:p>
            <a:r>
              <a:rPr lang="en-US" dirty="0"/>
              <a:t>Cluster 290: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Movies like: </a:t>
            </a:r>
            <a:r>
              <a:rPr lang="en-US" i="1" dirty="0"/>
              <a:t>Black Mirror,</a:t>
            </a:r>
          </a:p>
          <a:p>
            <a:pPr lvl="1" indent="0">
              <a:buNone/>
            </a:pPr>
            <a:r>
              <a:rPr lang="en-US" i="1" dirty="0"/>
              <a:t>	   Lost, </a:t>
            </a:r>
            <a:r>
              <a:rPr lang="en-US" dirty="0"/>
              <a:t>and</a:t>
            </a:r>
            <a:r>
              <a:rPr lang="en-US" i="1" dirty="0"/>
              <a:t> Groundhog Day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C5191-A079-7FA8-A402-8A9848B818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F77E-C2F6-8E81-57C1-5C88F59F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3429000"/>
            <a:ext cx="6061253" cy="3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55CB-0D41-FD55-D16C-EDCCED1A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90BCAA-6D69-9B03-7385-13BC6306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05F20-7AAF-A54B-957A-D84A0D971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B2A51-8B69-7908-82ED-194F210B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9A33-82CF-D31A-B78F-E23DC44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A048E-DF1B-F89C-1E58-DDEDBB82DF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Clustering is an unsupervised learning algorithm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Partition data into clusters such that the observations within a cluster are similar to each other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079FD-62B4-BD91-7EE0-14D5953F6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1866793" cy="35086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1584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E53D820-A13D-4CCD-A508-AD60312AC79E}" vid="{F6F87360-C93F-4961-8658-6313B359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InterPro Template</Template>
  <TotalTime>9821</TotalTime>
  <Words>1464</Words>
  <Application>Microsoft Office PowerPoint</Application>
  <PresentationFormat>Widescreen</PresentationFormat>
  <Paragraphs>255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Red Hat Display</vt:lpstr>
      <vt:lpstr>Red Hat Text</vt:lpstr>
      <vt:lpstr>Segoe UI</vt:lpstr>
      <vt:lpstr>Office Theme</vt:lpstr>
      <vt:lpstr>Teaching Demonstration: K-means Clustering</vt:lpstr>
      <vt:lpstr>Preliminary assumptions</vt:lpstr>
      <vt:lpstr>Overview</vt:lpstr>
      <vt:lpstr>Setup and Motivations</vt:lpstr>
      <vt:lpstr>Supervised vs. Unsupervised learning</vt:lpstr>
      <vt:lpstr>Business Application: segmentation/taste-communities</vt:lpstr>
      <vt:lpstr>Unsupervised application: taste-communities</vt:lpstr>
      <vt:lpstr>Clustering Basics</vt:lpstr>
      <vt:lpstr>The goal of clustering</vt:lpstr>
      <vt:lpstr>How do we define “similar”?</vt:lpstr>
      <vt:lpstr>Distance metrics</vt:lpstr>
      <vt:lpstr>Defining a cluster</vt:lpstr>
      <vt:lpstr>Cluster distances</vt:lpstr>
      <vt:lpstr>K-means Clustering</vt:lpstr>
      <vt:lpstr>K-means clustering</vt:lpstr>
      <vt:lpstr>K-means: optimization problem</vt:lpstr>
      <vt:lpstr>Heuristic Approach</vt:lpstr>
      <vt:lpstr>Lloyd’s Algorithm</vt:lpstr>
      <vt:lpstr>Lloyd’s Algorithm Pseudocode</vt:lpstr>
      <vt:lpstr>Lloyd’s Algorithm Example</vt:lpstr>
      <vt:lpstr>Lloyd’s Algorithm</vt:lpstr>
      <vt:lpstr>Using k-means in practice</vt:lpstr>
      <vt:lpstr>How do we select k?</vt:lpstr>
      <vt:lpstr>Silhouette Score Method</vt:lpstr>
      <vt:lpstr>Practical Example: DailyKos</vt:lpstr>
      <vt:lpstr>Overview</vt:lpstr>
      <vt:lpstr>       Elbow Plot   and Silhouette Plots</vt:lpstr>
      <vt:lpstr>Centroid Analysis</vt:lpstr>
      <vt:lpstr>Next Lesson</vt:lpstr>
      <vt:lpstr>PowerPoint Presentation</vt:lpstr>
      <vt:lpstr>Extra Slides</vt:lpstr>
      <vt:lpstr>Breakdown of Optimal Formulation</vt:lpstr>
      <vt:lpstr>Informal proof that Lloyd’s alg finds local optimum</vt:lpstr>
      <vt:lpstr>Informal proof that Lloyd’s alg terminates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 J SMITH</dc:creator>
  <cp:lastModifiedBy>ARI J SMITH</cp:lastModifiedBy>
  <cp:revision>22</cp:revision>
  <dcterms:created xsi:type="dcterms:W3CDTF">2025-01-21T21:50:58Z</dcterms:created>
  <dcterms:modified xsi:type="dcterms:W3CDTF">2025-04-18T03:52:58Z</dcterms:modified>
</cp:coreProperties>
</file>